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Ubuntu"/>
      <p:regular r:id="rId16"/>
      <p:bold r:id="rId17"/>
      <p:italic r:id="rId18"/>
      <p:boldItalic r:id="rId19"/>
    </p:embeddedFont>
    <p:embeddedFont>
      <p:font typeface="Ubuntu Light"/>
      <p:regular r:id="rId20"/>
      <p:bold r:id="rId21"/>
      <p:italic r:id="rId22"/>
      <p:boldItalic r:id="rId23"/>
    </p:embeddedFont>
    <p:embeddedFont>
      <p:font typeface="Work Sans Light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Light-regular.fntdata"/><Relationship Id="rId22" Type="http://schemas.openxmlformats.org/officeDocument/2006/relationships/font" Target="fonts/UbuntuLight-italic.fntdata"/><Relationship Id="rId21" Type="http://schemas.openxmlformats.org/officeDocument/2006/relationships/font" Target="fonts/UbuntuLight-bold.fntdata"/><Relationship Id="rId24" Type="http://schemas.openxmlformats.org/officeDocument/2006/relationships/font" Target="fonts/WorkSansLight-regular.fntdata"/><Relationship Id="rId23" Type="http://schemas.openxmlformats.org/officeDocument/2006/relationships/font" Target="fonts/Ubuntu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italic.fntdata"/><Relationship Id="rId25" Type="http://schemas.openxmlformats.org/officeDocument/2006/relationships/font" Target="fonts/WorkSansLight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WorkSan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19" Type="http://schemas.openxmlformats.org/officeDocument/2006/relationships/font" Target="fonts/Ubuntu-boldItalic.fntdata"/><Relationship Id="rId18" Type="http://schemas.openxmlformats.org/officeDocument/2006/relationships/font" Target="fonts/Ubuntu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b1253edf7_0_4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b1253edf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465300" y="465400"/>
            <a:ext cx="465300" cy="366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4" name="Google Shape;34;p7"/>
          <p:cNvSpPr txBox="1"/>
          <p:nvPr>
            <p:ph idx="3" type="body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930600" y="3935550"/>
            <a:ext cx="72828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Instagram Account Detection</a:t>
            </a:r>
            <a:endParaRPr/>
          </a:p>
        </p:txBody>
      </p:sp>
      <p:sp>
        <p:nvSpPr>
          <p:cNvPr id="52" name="Google Shape;52;p12"/>
          <p:cNvSpPr txBox="1"/>
          <p:nvPr/>
        </p:nvSpPr>
        <p:spPr>
          <a:xfrm>
            <a:off x="930600" y="3489100"/>
            <a:ext cx="4333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End-to-End Machine Learning Pipeline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" name="Google Shape;5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600" y="785000"/>
            <a:ext cx="898200" cy="8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/>
          <p:nvPr/>
        </p:nvSpPr>
        <p:spPr>
          <a:xfrm>
            <a:off x="7256250" y="4678150"/>
            <a:ext cx="1914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By : Sneh Patel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4294967295" type="body"/>
          </p:nvPr>
        </p:nvSpPr>
        <p:spPr>
          <a:xfrm>
            <a:off x="457200" y="465400"/>
            <a:ext cx="4144200" cy="421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Key Insights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Ubuntu"/>
              <a:buChar char="▪"/>
            </a:pPr>
            <a:r>
              <a:rPr b="1" lang="en" sz="1700">
                <a:latin typeface="Ubuntu"/>
                <a:ea typeface="Ubuntu"/>
                <a:cs typeface="Ubuntu"/>
                <a:sym typeface="Ubuntu"/>
              </a:rPr>
              <a:t>Followers, follows, and description length are the strongest predictors.</a:t>
            </a:r>
            <a:endParaRPr b="1" sz="1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Ubuntu"/>
              <a:buChar char="▪"/>
            </a:pPr>
            <a:r>
              <a:rPr b="1" lang="en" sz="1700">
                <a:latin typeface="Ubuntu"/>
                <a:ea typeface="Ubuntu"/>
                <a:cs typeface="Ubuntu"/>
                <a:sym typeface="Ubuntu"/>
              </a:rPr>
              <a:t>Proper transformation of skewed features improves model stability.</a:t>
            </a:r>
            <a:endParaRPr b="1" sz="1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Ubuntu"/>
              <a:buChar char="▪"/>
            </a:pPr>
            <a:r>
              <a:rPr b="1" lang="en" sz="1700">
                <a:latin typeface="Ubuntu"/>
                <a:ea typeface="Ubuntu"/>
                <a:cs typeface="Ubuntu"/>
                <a:sym typeface="Ubuntu"/>
              </a:rPr>
              <a:t>Logistic Regression was most interpretable and balanced precision-recall trade-off.</a:t>
            </a:r>
            <a:endParaRPr b="1" sz="1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34" name="Google Shape;134;p21"/>
          <p:cNvGrpSpPr/>
          <p:nvPr/>
        </p:nvGrpSpPr>
        <p:grpSpPr>
          <a:xfrm>
            <a:off x="5745100" y="411278"/>
            <a:ext cx="2119546" cy="4396359"/>
            <a:chOff x="5353200" y="373572"/>
            <a:chExt cx="2119546" cy="4396359"/>
          </a:xfrm>
        </p:grpSpPr>
        <p:sp>
          <p:nvSpPr>
            <p:cNvPr id="135" name="Google Shape;135;p21"/>
            <p:cNvSpPr/>
            <p:nvPr/>
          </p:nvSpPr>
          <p:spPr>
            <a:xfrm>
              <a:off x="5353200" y="373572"/>
              <a:ext cx="2119546" cy="4396359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6200687" y="4493184"/>
              <a:ext cx="422999" cy="150972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5739987" y="529223"/>
              <a:ext cx="83354" cy="83354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6208555" y="538664"/>
              <a:ext cx="408837" cy="64493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800" y="815699"/>
            <a:ext cx="2013225" cy="35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4294967295" type="ctrTitle"/>
          </p:nvPr>
        </p:nvSpPr>
        <p:spPr>
          <a:xfrm>
            <a:off x="930600" y="789700"/>
            <a:ext cx="4341900" cy="8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Conclusion</a:t>
            </a:r>
            <a:endParaRPr sz="6000"/>
          </a:p>
        </p:txBody>
      </p:sp>
      <p:sp>
        <p:nvSpPr>
          <p:cNvPr id="145" name="Google Shape;145;p22"/>
          <p:cNvSpPr txBox="1"/>
          <p:nvPr>
            <p:ph idx="4294967295" type="subTitle"/>
          </p:nvPr>
        </p:nvSpPr>
        <p:spPr>
          <a:xfrm>
            <a:off x="930600" y="1903100"/>
            <a:ext cx="4157700" cy="230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Project demonstrates full ML workflow: cleaning, EDA, modeling, evaluation.</a:t>
            </a:r>
            <a:br>
              <a:rPr b="1" lang="en">
                <a:latin typeface="Ubuntu"/>
                <a:ea typeface="Ubuntu"/>
                <a:cs typeface="Ubuntu"/>
                <a:sym typeface="Ubuntu"/>
              </a:rPr>
            </a:b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▪"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5504401" y="1494825"/>
            <a:ext cx="2153902" cy="215386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738400" y="1095750"/>
            <a:ext cx="4131600" cy="3601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 Problem Statement &amp; Objective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     – Why fake account detection matters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r>
              <a:rPr lang="en" sz="1800"/>
              <a:t>. Dataset Overview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     – Files, key features, and target    variable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Data Cleaning &amp; Preprocessing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     – Removing duplicates, outliers, scaling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Exploratory Data Analysis (EDA)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     –  Visualizing patterns and distributions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 Feature Engineering &amp; Selection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     – Creating and ranking important features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1023100" y="559050"/>
            <a:ext cx="3562200" cy="443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4695175" y="1095750"/>
            <a:ext cx="4334400" cy="3352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r>
              <a:rPr lang="en" sz="1800"/>
              <a:t>. </a:t>
            </a:r>
            <a:r>
              <a:rPr lang="en" sz="1800"/>
              <a:t>Model Training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     – A</a:t>
            </a:r>
            <a:r>
              <a:rPr b="0" lang="en" sz="1500"/>
              <a:t>lgorithms and cross-validation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</a:t>
            </a:r>
            <a:r>
              <a:rPr lang="en" sz="1800"/>
              <a:t>. </a:t>
            </a:r>
            <a:r>
              <a:rPr lang="en" sz="1800"/>
              <a:t>Model Evaluation &amp; Selection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     – </a:t>
            </a:r>
            <a:r>
              <a:rPr b="0" lang="en" sz="1500"/>
              <a:t>Metrics comparison and best model chosen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</a:t>
            </a:r>
            <a:r>
              <a:rPr lang="en" sz="1800"/>
              <a:t>. </a:t>
            </a:r>
            <a:r>
              <a:rPr lang="en" sz="1800"/>
              <a:t>Key Insights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     – </a:t>
            </a:r>
            <a:r>
              <a:rPr b="0" lang="en" sz="1500"/>
              <a:t>Main findings and feature importance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</a:t>
            </a:r>
            <a:r>
              <a:rPr lang="en" sz="1800"/>
              <a:t>. </a:t>
            </a:r>
            <a:r>
              <a:rPr lang="en" sz="1800"/>
              <a:t>Conclusion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     – </a:t>
            </a:r>
            <a:r>
              <a:rPr b="0" lang="en" sz="1500"/>
              <a:t>Results summary and future improvements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4294967295" type="ctrTitle"/>
          </p:nvPr>
        </p:nvSpPr>
        <p:spPr>
          <a:xfrm>
            <a:off x="930600" y="789712"/>
            <a:ext cx="3582000" cy="8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 &amp; Objective</a:t>
            </a:r>
            <a:endParaRPr sz="3000"/>
          </a:p>
        </p:txBody>
      </p:sp>
      <p:sp>
        <p:nvSpPr>
          <p:cNvPr id="67" name="Google Shape;67;p14"/>
          <p:cNvSpPr txBox="1"/>
          <p:nvPr>
            <p:ph idx="4294967295" type="subTitle"/>
          </p:nvPr>
        </p:nvSpPr>
        <p:spPr>
          <a:xfrm>
            <a:off x="930600" y="1903103"/>
            <a:ext cx="3582000" cy="230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Why detect fake Instagram accounts? → Prevent spam, scams, improve user trust.</a:t>
            </a:r>
            <a:br>
              <a:rPr b="1" lang="en" sz="2000">
                <a:latin typeface="Ubuntu"/>
                <a:ea typeface="Ubuntu"/>
                <a:cs typeface="Ubuntu"/>
                <a:sym typeface="Ubuntu"/>
              </a:rPr>
            </a:br>
            <a:endParaRPr b="1"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Goal: Build a machine learning pipeline to classify accounts as genuine or fake.</a:t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300" y="1217700"/>
            <a:ext cx="2708100" cy="27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800775" y="737675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880675" y="1388502"/>
            <a:ext cx="7282800" cy="264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Data provided in two files: train.csv, test.csv.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Key features: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Followers, follows, posts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Username &amp; fullname metrics (#numbers/length)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Description length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Target variable: fake (0 = genuine, 1 = fake)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4294967295" type="ctrTitle"/>
          </p:nvPr>
        </p:nvSpPr>
        <p:spPr>
          <a:xfrm>
            <a:off x="4626525" y="882425"/>
            <a:ext cx="3903900" cy="15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Cleaning &amp; Preprocessing</a:t>
            </a:r>
            <a:endParaRPr sz="4000"/>
          </a:p>
        </p:txBody>
      </p:sp>
      <p:sp>
        <p:nvSpPr>
          <p:cNvPr id="80" name="Google Shape;80;p16"/>
          <p:cNvSpPr txBox="1"/>
          <p:nvPr>
            <p:ph idx="4294967295" type="subTitle"/>
          </p:nvPr>
        </p:nvSpPr>
        <p:spPr>
          <a:xfrm>
            <a:off x="4626525" y="2115475"/>
            <a:ext cx="4517400" cy="16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Removed duplicates.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Identified and removed outliers (IQR method).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Handled skewness using log-transform.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Scaled features using StandardScaler.</a:t>
            </a:r>
            <a:endParaRPr sz="2000"/>
          </a:p>
        </p:txBody>
      </p:sp>
      <p:sp>
        <p:nvSpPr>
          <p:cNvPr id="81" name="Google Shape;81;p16"/>
          <p:cNvSpPr/>
          <p:nvPr/>
        </p:nvSpPr>
        <p:spPr>
          <a:xfrm>
            <a:off x="2665634" y="2770968"/>
            <a:ext cx="370763" cy="35401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6"/>
          <p:cNvGrpSpPr/>
          <p:nvPr/>
        </p:nvGrpSpPr>
        <p:grpSpPr>
          <a:xfrm>
            <a:off x="2056830" y="763145"/>
            <a:ext cx="1588372" cy="1588796"/>
            <a:chOff x="6654650" y="3665275"/>
            <a:chExt cx="409100" cy="409125"/>
          </a:xfrm>
        </p:grpSpPr>
        <p:sp>
          <p:nvSpPr>
            <p:cNvPr id="83" name="Google Shape;83;p1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16"/>
          <p:cNvGrpSpPr/>
          <p:nvPr/>
        </p:nvGrpSpPr>
        <p:grpSpPr>
          <a:xfrm rot="290">
            <a:off x="868449" y="2771014"/>
            <a:ext cx="1049424" cy="1049483"/>
            <a:chOff x="570875" y="4322250"/>
            <a:chExt cx="443300" cy="443325"/>
          </a:xfrm>
        </p:grpSpPr>
        <p:sp>
          <p:nvSpPr>
            <p:cNvPr id="86" name="Google Shape;86;p1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/>
          <p:nvPr/>
        </p:nvSpPr>
        <p:spPr>
          <a:xfrm rot="2466663">
            <a:off x="480742" y="433732"/>
            <a:ext cx="515110" cy="49184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rot="-1609291">
            <a:off x="990504" y="1768443"/>
            <a:ext cx="370702" cy="35395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2926243">
            <a:off x="3718349" y="1461750"/>
            <a:ext cx="277628" cy="26508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rot="-1609496">
            <a:off x="1766293" y="751924"/>
            <a:ext cx="250098" cy="23880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b="1" lang="en"/>
              <a:t>Count plots for fake vs genuine accounts.</a:t>
            </a:r>
            <a:br>
              <a:rPr b="1" lang="en"/>
            </a:b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/>
              <a:t>Distribution plots for followers, follows, posts.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Exploratory Data Analysis (EDA)</a:t>
            </a:r>
            <a:endParaRPr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b="1" lang="en"/>
              <a:t>Correlation heatmap to find relationships.</a:t>
            </a:r>
            <a:br>
              <a:rPr b="1" lang="en"/>
            </a:b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/>
              <a:t>Pair plots and box plots to spot patterns.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930600" y="886025"/>
            <a:ext cx="4174200" cy="36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&amp; Selection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800750" y="1935325"/>
            <a:ext cx="4018500" cy="24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Created new features (ratios, lengths).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Ranked features using: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Random Forest importance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Mutual Information scores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Key influencers: followers, follows, description length.</a:t>
            </a:r>
            <a:endParaRPr sz="20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800" y="984425"/>
            <a:ext cx="3264150" cy="32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Model Training</a:t>
            </a:r>
            <a:endParaRPr/>
          </a:p>
        </p:txBody>
      </p:sp>
      <p:cxnSp>
        <p:nvCxnSpPr>
          <p:cNvPr id="113" name="Google Shape;113;p19"/>
          <p:cNvCxnSpPr>
            <a:stCxn id="114" idx="2"/>
            <a:endCxn id="115" idx="0"/>
          </p:cNvCxnSpPr>
          <p:nvPr/>
        </p:nvCxnSpPr>
        <p:spPr>
          <a:xfrm flipH="1" rot="-5400000">
            <a:off x="5378100" y="1185525"/>
            <a:ext cx="517800" cy="2130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16" name="Google Shape;116;p19"/>
          <p:cNvCxnSpPr>
            <a:stCxn id="117" idx="0"/>
            <a:endCxn id="114" idx="2"/>
          </p:cNvCxnSpPr>
          <p:nvPr/>
        </p:nvCxnSpPr>
        <p:spPr>
          <a:xfrm rot="-5400000">
            <a:off x="3360832" y="1298140"/>
            <a:ext cx="517800" cy="1904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14" name="Google Shape;114;p19"/>
          <p:cNvSpPr txBox="1"/>
          <p:nvPr/>
        </p:nvSpPr>
        <p:spPr>
          <a:xfrm>
            <a:off x="3744600" y="146482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Tried multiple algorithms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839982" y="2509390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Random Forest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5649227" y="2509400"/>
            <a:ext cx="2105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Support Vector Machine (SVM)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>
            <a:off x="4567816" y="1997065"/>
            <a:ext cx="8400" cy="623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19" name="Google Shape;119;p19"/>
          <p:cNvSpPr txBox="1"/>
          <p:nvPr/>
        </p:nvSpPr>
        <p:spPr>
          <a:xfrm>
            <a:off x="3787807" y="2526919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Random Forest</a:t>
            </a:r>
            <a:endParaRPr sz="12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930611" y="3426325"/>
            <a:ext cx="5088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Used 5-fold Stratified Cross-Validation for fair evaluation.</a:t>
            </a:r>
            <a:endParaRPr b="1"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930600" y="886017"/>
            <a:ext cx="7282800" cy="443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&amp; Selection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930600" y="1786550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Compared Accuracy, Precision, Recall, F1-Score, ROC-AUC.</a:t>
            </a:r>
            <a:br>
              <a:rPr b="1" lang="en"/>
            </a:b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3251698" y="1786550"/>
            <a:ext cx="26727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Logistic Regression performed best: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/>
              <a:t>Accuracy: 93.3%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/>
              <a:t>F1-Score: 0.941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/>
              <a:t>Perfect recall of fake accounts.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8" name="Google Shape;128;p20"/>
          <p:cNvSpPr txBox="1"/>
          <p:nvPr>
            <p:ph idx="3" type="body"/>
          </p:nvPr>
        </p:nvSpPr>
        <p:spPr>
          <a:xfrm>
            <a:off x="6426144" y="1719125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/>
              <a:t>Saved final model as best_model.pkl.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